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91" r:id="rId4"/>
    <p:sldId id="287" r:id="rId5"/>
    <p:sldId id="292" r:id="rId6"/>
    <p:sldId id="301" r:id="rId7"/>
    <p:sldId id="262" r:id="rId8"/>
    <p:sldId id="282" r:id="rId9"/>
    <p:sldId id="289" r:id="rId10"/>
    <p:sldId id="294" r:id="rId11"/>
    <p:sldId id="290" r:id="rId12"/>
    <p:sldId id="264" r:id="rId13"/>
    <p:sldId id="265" r:id="rId14"/>
    <p:sldId id="266" r:id="rId15"/>
    <p:sldId id="267" r:id="rId16"/>
    <p:sldId id="304" r:id="rId17"/>
    <p:sldId id="269" r:id="rId18"/>
    <p:sldId id="268" r:id="rId19"/>
    <p:sldId id="271" r:id="rId20"/>
    <p:sldId id="286" r:id="rId21"/>
    <p:sldId id="272" r:id="rId22"/>
    <p:sldId id="274" r:id="rId23"/>
    <p:sldId id="305" r:id="rId24"/>
    <p:sldId id="275" r:id="rId25"/>
    <p:sldId id="284" r:id="rId26"/>
    <p:sldId id="277" r:id="rId27"/>
    <p:sldId id="283" r:id="rId28"/>
    <p:sldId id="280" r:id="rId29"/>
    <p:sldId id="281" r:id="rId30"/>
    <p:sldId id="288" r:id="rId31"/>
    <p:sldId id="297" r:id="rId32"/>
    <p:sldId id="298" r:id="rId33"/>
    <p:sldId id="299" r:id="rId34"/>
    <p:sldId id="300" r:id="rId35"/>
  </p:sldIdLst>
  <p:sldSz cx="9906000" cy="6858000" type="A4"/>
  <p:notesSz cx="6858000" cy="9144000"/>
  <p:embeddedFontLst>
    <p:embeddedFont>
      <p:font typeface="Trebuchet MS" panose="020B0603020202020204" pitchFamily="34" charset="0"/>
      <p:regular r:id="rId37"/>
      <p:bold r:id="rId38"/>
      <p:italic r:id="rId39"/>
      <p:boldItalic r:id="rId40"/>
    </p:embeddedFont>
    <p:embeddedFont>
      <p:font typeface="Wingdings 2" panose="05020102010507070707" pitchFamily="18" charset="2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스퀘어 Bold" panose="020B0600000101010101" pitchFamily="50" charset="-127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B75"/>
    <a:srgbClr val="E3305E"/>
    <a:srgbClr val="FFFF00"/>
    <a:srgbClr val="D23478"/>
    <a:srgbClr val="00B0F0"/>
    <a:srgbClr val="FF0000"/>
    <a:srgbClr val="558ED5"/>
    <a:srgbClr val="404040"/>
    <a:srgbClr val="0000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>
        <p:scale>
          <a:sx n="100" d="100"/>
          <a:sy n="100" d="100"/>
        </p:scale>
        <p:origin x="-826" y="-5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75860-72BC-4BD2-9E3C-8F8513903D7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24CC-DA31-4056-8DDC-9FD019CCD9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624CC-DA31-4056-8DDC-9FD019CCD9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6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ux1\Desktop\기본자료\uracle_CI_png\uracle_logo_eng_slogan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484" y="145466"/>
            <a:ext cx="989756" cy="1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89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585062"/>
            <a:ext cx="990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161" y="152423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80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362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786000"/>
            <a:ext cx="9906000" cy="7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585062"/>
            <a:ext cx="990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161" y="152423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80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75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4338000"/>
            <a:ext cx="9906000" cy="252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34151" y="2457360"/>
            <a:ext cx="1646605" cy="120032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7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No.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481776" y="3439087"/>
            <a:ext cx="2268570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200" b="0" baseline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320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320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320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320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en-US" altLang="ko-KR" dirty="0" smtClean="0"/>
              <a:t>Session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48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585062"/>
            <a:ext cx="990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161" y="152423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80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7124700" y="585062"/>
            <a:ext cx="2781300" cy="5769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7124700" y="585062"/>
            <a:ext cx="0" cy="62729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210425" y="724054"/>
            <a:ext cx="1149674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Description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395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06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1" r:id="rId4"/>
    <p:sldLayoutId id="2147483662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/>
          <p:cNvSpPr txBox="1">
            <a:spLocks/>
          </p:cNvSpPr>
          <p:nvPr/>
        </p:nvSpPr>
        <p:spPr>
          <a:xfrm>
            <a:off x="481776" y="2273476"/>
            <a:ext cx="7069866" cy="1015663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 rIns="14400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6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Guideline</a:t>
            </a:r>
            <a:r>
              <a:rPr lang="en-US" sz="6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 </a:t>
            </a:r>
            <a:r>
              <a:rPr lang="en-US" sz="3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for</a:t>
            </a:r>
            <a:r>
              <a:rPr lang="en-US" sz="60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 </a:t>
            </a:r>
            <a:r>
              <a:rPr lang="en-US" altLang="ko-KR" sz="60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itchFamily="34" charset="0"/>
              </a:rPr>
              <a:t>Mobile </a:t>
            </a:r>
            <a:endParaRPr lang="en-US" sz="6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itchFamily="34" charset="0"/>
            </a:endParaRPr>
          </a:p>
        </p:txBody>
      </p:sp>
      <p:sp>
        <p:nvSpPr>
          <p:cNvPr id="3" name="부제목 4"/>
          <p:cNvSpPr txBox="1">
            <a:spLocks/>
          </p:cNvSpPr>
          <p:nvPr/>
        </p:nvSpPr>
        <p:spPr bwMode="auto">
          <a:xfrm>
            <a:off x="481776" y="3809864"/>
            <a:ext cx="2567189" cy="81047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vert="horz" wrap="square" lIns="91440" tIns="45720" rIns="14400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  <a:cs typeface="Calibri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itchFamily="50" charset="-127"/>
                <a:ea typeface="나눔바른고딕" pitchFamily="50" charset="-127"/>
                <a:cs typeface="Calibri" pitchFamily="34" charset="0"/>
              </a:rPr>
              <a:t>UX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itchFamily="50" charset="-127"/>
                <a:ea typeface="나눔바른고딕" pitchFamily="50" charset="-127"/>
                <a:cs typeface="Calibri" pitchFamily="34" charset="0"/>
              </a:rPr>
              <a:t>실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itchFamily="50" charset="-127"/>
                <a:ea typeface="나눔바른고딕" pitchFamily="50" charset="-127"/>
                <a:cs typeface="Calibri" pitchFamily="34" charset="0"/>
              </a:rPr>
              <a:t>디자인팀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나눔바른고딕" pitchFamily="50" charset="-127"/>
              <a:ea typeface="나눔바른고딕" pitchFamily="50" charset="-127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776" y="1820526"/>
            <a:ext cx="2077813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Uracle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 Design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11937"/>
            <a:ext cx="9906000" cy="2460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document is copyrighted by </a:t>
            </a:r>
            <a:r>
              <a:rPr lang="en-US" altLang="ko-KR" sz="1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uracle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 may not be reproduced without permission</a:t>
            </a:r>
            <a:endParaRPr lang="ko-KR" altLang="en-US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7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1280833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10427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(size)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696298" cy="1015663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Title font size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32~34</a:t>
            </a:r>
          </a:p>
          <a:p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Contents area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 size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28~30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78371" y="5942992"/>
            <a:ext cx="288870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78371" y="1808820"/>
            <a:ext cx="286965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8371" y="1448780"/>
            <a:ext cx="286965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093453" y="1448780"/>
            <a:ext cx="0" cy="350515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093453" y="1799295"/>
            <a:ext cx="0" cy="4134172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42059" y="1527048"/>
            <a:ext cx="1858266" cy="19281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Oval 398"/>
          <p:cNvSpPr>
            <a:spLocks noChangeArrowheads="1"/>
          </p:cNvSpPr>
          <p:nvPr/>
        </p:nvSpPr>
        <p:spPr bwMode="auto">
          <a:xfrm>
            <a:off x="638576" y="1441527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solidFill>
              <a:srgbClr val="E3305E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Oval 398"/>
          <p:cNvSpPr>
            <a:spLocks noChangeArrowheads="1"/>
          </p:cNvSpPr>
          <p:nvPr/>
        </p:nvSpPr>
        <p:spPr bwMode="auto">
          <a:xfrm>
            <a:off x="352309" y="2639717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6877" y="1511263"/>
            <a:ext cx="623889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16877" y="3639574"/>
            <a:ext cx="1035861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area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11759" cy="369332"/>
          </a:xfrm>
        </p:spPr>
        <p:txBody>
          <a:bodyPr/>
          <a:lstStyle/>
          <a:p>
            <a:r>
              <a:rPr lang="en-US" altLang="ko-KR" dirty="0"/>
              <a:t>01. Common guide</a:t>
            </a:r>
          </a:p>
        </p:txBody>
      </p:sp>
    </p:spTree>
    <p:extLst>
      <p:ext uri="{BB962C8B-B14F-4D97-AF65-F5344CB8AC3E}">
        <p14:creationId xmlns:p14="http://schemas.microsoft.com/office/powerpoint/2010/main" val="13158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3021706"/>
            <a:ext cx="2228400" cy="253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1475259"/>
            <a:ext cx="4608000" cy="66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149354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(area)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249334" cy="55399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Text area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size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경우 가이드 영역도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30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잡음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06642" y="170681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4509" y="1702808"/>
            <a:ext cx="3727462" cy="20743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524509" y="1702808"/>
            <a:ext cx="4666616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24509" y="1910239"/>
            <a:ext cx="4666616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99567" y="3514726"/>
            <a:ext cx="389238" cy="30205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11759" cy="369332"/>
          </a:xfrm>
        </p:spPr>
        <p:txBody>
          <a:bodyPr/>
          <a:lstStyle/>
          <a:p>
            <a:r>
              <a:rPr lang="en-US" altLang="ko-KR" dirty="0"/>
              <a:t>01. Common guide</a:t>
            </a:r>
          </a:p>
        </p:txBody>
      </p:sp>
    </p:spTree>
    <p:extLst>
      <p:ext uri="{BB962C8B-B14F-4D97-AF65-F5344CB8AC3E}">
        <p14:creationId xmlns:p14="http://schemas.microsoft.com/office/powerpoint/2010/main" val="22883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636867" y="1217339"/>
            <a:ext cx="3238500" cy="3572399"/>
          </a:xfrm>
          <a:prstGeom prst="rect">
            <a:avLst/>
          </a:prstGeom>
          <a:noFill/>
          <a:ln w="3175">
            <a:solidFill>
              <a:srgbClr val="E3305E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8125" y="1217339"/>
            <a:ext cx="3238500" cy="3572399"/>
          </a:xfrm>
          <a:prstGeom prst="rect">
            <a:avLst/>
          </a:prstGeom>
          <a:noFill/>
          <a:ln w="3175">
            <a:solidFill>
              <a:srgbClr val="162B7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6867" y="4573738"/>
            <a:ext cx="3238500" cy="216000"/>
          </a:xfrm>
          <a:prstGeom prst="rect">
            <a:avLst/>
          </a:prstGeom>
          <a:solidFill>
            <a:srgbClr val="E33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dislike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Picture 2" descr="F:\내컴퓨터\이지은\자료\01_Sources\02_GUI\thi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762117" y="3122269"/>
            <a:ext cx="2988000" cy="112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14685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 effect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378904" cy="40011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Style effect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최소화</a:t>
            </a:r>
            <a:endParaRPr lang="en-US" altLang="ko-KR" sz="1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효과는 최소를 지향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Picture 3" descr="F:\내컴퓨터\이지은\자료\01_Sources\02_GUI\progress bar\progres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9" b="21933"/>
          <a:stretch/>
        </p:blipFill>
        <p:spPr bwMode="auto">
          <a:xfrm>
            <a:off x="3762117" y="1501793"/>
            <a:ext cx="2988000" cy="12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x1\Desktop\moves-flat-vs-skeuomorphic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25284" r="61098" b="31458"/>
          <a:stretch/>
        </p:blipFill>
        <p:spPr bwMode="auto">
          <a:xfrm>
            <a:off x="3982802" y="7086600"/>
            <a:ext cx="2630535" cy="28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:\내컴퓨터\이지은\자료\01_Sources\02_GUI\progress bar\redsan_loader03_400x3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9" b="16772"/>
          <a:stretch/>
        </p:blipFill>
        <p:spPr bwMode="auto">
          <a:xfrm>
            <a:off x="363375" y="1501793"/>
            <a:ext cx="2988000" cy="12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:\내컴퓨터\이지은\자료\01_Sources\02_GUI\thi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363375" y="3122269"/>
            <a:ext cx="2988000" cy="112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ux1\Desktop\moves-flat-vs-skeuomorphic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99" t="25284" r="5660" b="31457"/>
          <a:stretch/>
        </p:blipFill>
        <p:spPr bwMode="auto">
          <a:xfrm>
            <a:off x="377447" y="7086599"/>
            <a:ext cx="2630535" cy="287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398"/>
          <p:cNvSpPr>
            <a:spLocks noChangeArrowheads="1"/>
          </p:cNvSpPr>
          <p:nvPr/>
        </p:nvSpPr>
        <p:spPr bwMode="auto">
          <a:xfrm>
            <a:off x="306034" y="1388790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11759" cy="369332"/>
          </a:xfrm>
        </p:spPr>
        <p:txBody>
          <a:bodyPr/>
          <a:lstStyle/>
          <a:p>
            <a:r>
              <a:rPr lang="en-US" altLang="ko-KR" dirty="0"/>
              <a:t>01. Common guide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38125" y="4573738"/>
            <a:ext cx="3238500" cy="216000"/>
          </a:xfrm>
          <a:prstGeom prst="rect">
            <a:avLst/>
          </a:prstGeom>
          <a:solidFill>
            <a:srgbClr val="162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endParaRPr lang="ko-KR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34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1273198"/>
            <a:ext cx="2016000" cy="89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098" y="1273198"/>
            <a:ext cx="2016000" cy="89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02" y="1273198"/>
            <a:ext cx="2016000" cy="89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03" y="2380305"/>
            <a:ext cx="2016000" cy="35784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098" y="2380305"/>
            <a:ext cx="2016000" cy="35784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2379667"/>
            <a:ext cx="2016360" cy="357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20847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 layer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509020" cy="1015663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Button layer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버튼은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ormal, press(focus), dimmed</a:t>
            </a:r>
          </a:p>
          <a:p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순서로 나열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(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레이어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하단부터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n&gt;p&gt;d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최상단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그룹핑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네이밍은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“</a:t>
            </a:r>
            <a:r>
              <a:rPr lang="en-US" altLang="ko-KR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시작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7335" y="5993055"/>
            <a:ext cx="77777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Dimmed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974837" y="5993055"/>
            <a:ext cx="111088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Press(Focus)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37615" y="5993055"/>
            <a:ext cx="70211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Oval 398"/>
          <p:cNvSpPr>
            <a:spLocks noChangeArrowheads="1"/>
          </p:cNvSpPr>
          <p:nvPr/>
        </p:nvSpPr>
        <p:spPr bwMode="auto">
          <a:xfrm>
            <a:off x="306034" y="1188765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11759" cy="369332"/>
          </a:xfrm>
        </p:spPr>
        <p:txBody>
          <a:bodyPr/>
          <a:lstStyle/>
          <a:p>
            <a:r>
              <a:rPr lang="en-US" altLang="ko-KR" dirty="0"/>
              <a:t>01. Common guide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2380305"/>
            <a:ext cx="2016000" cy="35784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4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1271308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10363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 value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103461" cy="132343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짝수 사용</a:t>
            </a:r>
            <a:endParaRPr lang="en-US" altLang="ko-KR" sz="1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특별한 경우를 제외하고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짝수 지향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(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퍼블리싱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계산법을 돕기 위함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간격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여백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폰트사이즈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아이콘사이즈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컴퍼넌트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77447" y="1448780"/>
            <a:ext cx="0" cy="473294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999259" y="1448780"/>
            <a:ext cx="0" cy="473294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52500" y="6019800"/>
            <a:ext cx="2474751" cy="0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78371" y="5942992"/>
            <a:ext cx="288870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52500" y="1880828"/>
            <a:ext cx="0" cy="430089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927251" y="1880828"/>
            <a:ext cx="0" cy="430089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3926" y="6133385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09714" y="6133385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18056" y="1719617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18056" y="2982094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D23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D2347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18056" y="5591996"/>
            <a:ext cx="33534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D23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endParaRPr lang="ko-KR" altLang="en-US" sz="1000" dirty="0">
              <a:solidFill>
                <a:srgbClr val="D2347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17762" y="6028610"/>
            <a:ext cx="41069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03756" y="151126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D23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endParaRPr lang="ko-KR" altLang="en-US" sz="1000" dirty="0">
              <a:solidFill>
                <a:srgbClr val="D2347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03756" y="2384884"/>
            <a:ext cx="41069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103756" y="3633403"/>
            <a:ext cx="41069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650157" y="1880828"/>
            <a:ext cx="0" cy="315789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1729594" y="1880828"/>
            <a:ext cx="0" cy="315789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528681" y="501877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Oval 398"/>
          <p:cNvSpPr>
            <a:spLocks noChangeArrowheads="1"/>
          </p:cNvSpPr>
          <p:nvPr/>
        </p:nvSpPr>
        <p:spPr bwMode="auto">
          <a:xfrm>
            <a:off x="306034" y="1188765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11759" cy="369332"/>
          </a:xfrm>
        </p:spPr>
        <p:txBody>
          <a:bodyPr/>
          <a:lstStyle/>
          <a:p>
            <a:r>
              <a:rPr lang="en-US" altLang="ko-KR" dirty="0"/>
              <a:t>01. Common guide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093453" y="1448780"/>
            <a:ext cx="0" cy="350515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78371" y="1448780"/>
            <a:ext cx="286965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78371" y="1799295"/>
            <a:ext cx="286965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52500" y="1880828"/>
            <a:ext cx="2795525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52500" y="3068960"/>
            <a:ext cx="2795525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52500" y="3150493"/>
            <a:ext cx="2795525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52500" y="4355579"/>
            <a:ext cx="2795525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3093453" y="1880828"/>
            <a:ext cx="0" cy="1188132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3093453" y="3150493"/>
            <a:ext cx="0" cy="1188132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78371" y="5857267"/>
            <a:ext cx="288870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78371" y="5523892"/>
            <a:ext cx="288870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18056" y="5789984"/>
            <a:ext cx="33534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D23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D2347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5255" y="4376353"/>
            <a:ext cx="41069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40180" y="4376353"/>
            <a:ext cx="41069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9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4" b="36031"/>
          <a:stretch/>
        </p:blipFill>
        <p:spPr bwMode="auto">
          <a:xfrm>
            <a:off x="524878" y="1406341"/>
            <a:ext cx="6118867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173719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 naming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347117" cy="132343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</a:t>
            </a:r>
            <a:r>
              <a:rPr lang="ko-KR" altLang="en-US" sz="1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네이밍</a:t>
            </a:r>
            <a:endParaRPr lang="en-US" altLang="ko-KR" sz="1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기획문서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(UI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creen ID + menu structure + detail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띄어쓰기는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목당 언더라인으로 구분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(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하이픈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(-)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아닌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언더라인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(_)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Oval 398"/>
          <p:cNvSpPr>
            <a:spLocks noChangeArrowheads="1"/>
          </p:cNvSpPr>
          <p:nvPr/>
        </p:nvSpPr>
        <p:spPr bwMode="auto">
          <a:xfrm>
            <a:off x="2677607" y="2141119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3948" y="5315635"/>
            <a:ext cx="5800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CU_01_004p_Home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메뉴편집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tap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메뉴펼침시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psd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Oval 398"/>
          <p:cNvSpPr>
            <a:spLocks noChangeArrowheads="1"/>
          </p:cNvSpPr>
          <p:nvPr/>
        </p:nvSpPr>
        <p:spPr bwMode="auto">
          <a:xfrm>
            <a:off x="1221523" y="5701104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64062" y="5635139"/>
            <a:ext cx="1102838" cy="0"/>
          </a:xfrm>
          <a:prstGeom prst="line">
            <a:avLst/>
          </a:prstGeom>
          <a:ln w="19050"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89200" y="1482541"/>
            <a:ext cx="2916000" cy="540000"/>
          </a:xfrm>
          <a:prstGeom prst="rect">
            <a:avLst/>
          </a:prstGeom>
          <a:noFill/>
          <a:ln w="19050">
            <a:solidFill>
              <a:srgbClr val="E3305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Oval 398"/>
          <p:cNvSpPr>
            <a:spLocks noChangeArrowheads="1"/>
          </p:cNvSpPr>
          <p:nvPr/>
        </p:nvSpPr>
        <p:spPr bwMode="auto">
          <a:xfrm>
            <a:off x="457142" y="1790182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Oval 398"/>
          <p:cNvSpPr>
            <a:spLocks noChangeArrowheads="1"/>
          </p:cNvSpPr>
          <p:nvPr/>
        </p:nvSpPr>
        <p:spPr bwMode="auto">
          <a:xfrm>
            <a:off x="1237914" y="1366134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</a:p>
        </p:txBody>
      </p:sp>
      <p:sp>
        <p:nvSpPr>
          <p:cNvPr id="14" name="Oval 398"/>
          <p:cNvSpPr>
            <a:spLocks noChangeArrowheads="1"/>
          </p:cNvSpPr>
          <p:nvPr/>
        </p:nvSpPr>
        <p:spPr bwMode="auto">
          <a:xfrm>
            <a:off x="1504614" y="1704457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87009" y="2141118"/>
            <a:ext cx="580091" cy="178391"/>
          </a:xfrm>
          <a:prstGeom prst="rect">
            <a:avLst/>
          </a:prstGeom>
          <a:noFill/>
          <a:ln w="19050">
            <a:solidFill>
              <a:srgbClr val="E3305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Oval 398"/>
          <p:cNvSpPr>
            <a:spLocks noChangeArrowheads="1"/>
          </p:cNvSpPr>
          <p:nvPr/>
        </p:nvSpPr>
        <p:spPr bwMode="auto">
          <a:xfrm>
            <a:off x="2177003" y="5701104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990725" y="5635139"/>
            <a:ext cx="560473" cy="0"/>
          </a:xfrm>
          <a:prstGeom prst="line">
            <a:avLst/>
          </a:prstGeom>
          <a:ln w="19050"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98"/>
          <p:cNvSpPr>
            <a:spLocks noChangeArrowheads="1"/>
          </p:cNvSpPr>
          <p:nvPr/>
        </p:nvSpPr>
        <p:spPr bwMode="auto">
          <a:xfrm>
            <a:off x="3334484" y="5701104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618259" y="5635139"/>
            <a:ext cx="1620366" cy="0"/>
          </a:xfrm>
          <a:prstGeom prst="line">
            <a:avLst/>
          </a:prstGeom>
          <a:ln w="19050"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98"/>
          <p:cNvSpPr>
            <a:spLocks noChangeArrowheads="1"/>
          </p:cNvSpPr>
          <p:nvPr/>
        </p:nvSpPr>
        <p:spPr bwMode="auto">
          <a:xfrm>
            <a:off x="4782842" y="5701104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371975" y="5635139"/>
            <a:ext cx="1009650" cy="0"/>
          </a:xfrm>
          <a:prstGeom prst="line">
            <a:avLst/>
          </a:prstGeom>
          <a:ln w="19050"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11759" cy="369332"/>
          </a:xfrm>
        </p:spPr>
        <p:txBody>
          <a:bodyPr/>
          <a:lstStyle/>
          <a:p>
            <a:r>
              <a:rPr lang="en-US" altLang="ko-KR" dirty="0"/>
              <a:t>01. Common guide</a:t>
            </a:r>
          </a:p>
        </p:txBody>
      </p:sp>
    </p:spTree>
    <p:extLst>
      <p:ext uri="{BB962C8B-B14F-4D97-AF65-F5344CB8AC3E}">
        <p14:creationId xmlns:p14="http://schemas.microsoft.com/office/powerpoint/2010/main" val="11079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34151" y="2457360"/>
            <a:ext cx="1309974" cy="1200329"/>
          </a:xfrm>
        </p:spPr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81776" y="3439087"/>
            <a:ext cx="2665666" cy="584775"/>
          </a:xfrm>
        </p:spPr>
        <p:txBody>
          <a:bodyPr/>
          <a:lstStyle/>
          <a:p>
            <a:r>
              <a:rPr lang="en-US" altLang="ko-KR" b="1" dirty="0" smtClean="0"/>
              <a:t>Layout</a:t>
            </a:r>
            <a:r>
              <a:rPr lang="en-US" altLang="ko-KR" dirty="0" smtClean="0"/>
              <a:t> guide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81776" y="4720837"/>
            <a:ext cx="1082540" cy="1731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</a:t>
            </a:r>
          </a:p>
          <a:p>
            <a:pPr marL="361950" lvl="1" indent="-180975">
              <a:lnSpc>
                <a:spcPct val="150000"/>
              </a:lnSpc>
              <a:buFont typeface="Trebuchet MS" panose="020B0603020202020204" pitchFamily="34" charset="0"/>
              <a:buChar char="–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</a:p>
          <a:p>
            <a:pPr marL="361950" lvl="1" indent="-180975">
              <a:lnSpc>
                <a:spcPct val="150000"/>
              </a:lnSpc>
              <a:buFont typeface="Trebuchet MS" panose="020B0603020202020204" pitchFamily="34" charset="0"/>
              <a:buChar char="–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</a:p>
          <a:p>
            <a:pPr marL="361950" lvl="1" indent="-180975">
              <a:lnSpc>
                <a:spcPct val="150000"/>
              </a:lnSpc>
              <a:buFont typeface="Trebuchet MS" panose="020B0603020202020204" pitchFamily="34" charset="0"/>
              <a:buChar char="–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2226" y="4720837"/>
            <a:ext cx="165237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 button bar</a:t>
            </a:r>
          </a:p>
        </p:txBody>
      </p:sp>
    </p:spTree>
    <p:extLst>
      <p:ext uri="{BB962C8B-B14F-4D97-AF65-F5344CB8AC3E}">
        <p14:creationId xmlns:p14="http://schemas.microsoft.com/office/powerpoint/2010/main" val="136801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1271308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72019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428596" cy="132343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Header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</a:p>
          <a:p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Contents area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height: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916(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Bottom button bar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377447" y="1268760"/>
            <a:ext cx="0" cy="495106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99259" y="1268760"/>
            <a:ext cx="0" cy="494154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78371" y="1448780"/>
            <a:ext cx="2898229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78371" y="1799295"/>
            <a:ext cx="2898229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78371" y="1268760"/>
            <a:ext cx="2898229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16877" y="1511263"/>
            <a:ext cx="623889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6877" y="1241382"/>
            <a:ext cx="806631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Status bar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8371" y="5942992"/>
            <a:ext cx="2898229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78371" y="5570488"/>
            <a:ext cx="2898229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16877" y="5635370"/>
            <a:ext cx="1266693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 button bar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6877" y="3639574"/>
            <a:ext cx="1035861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ontents area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Oval 398"/>
          <p:cNvSpPr>
            <a:spLocks noChangeArrowheads="1"/>
          </p:cNvSpPr>
          <p:nvPr/>
        </p:nvSpPr>
        <p:spPr bwMode="auto">
          <a:xfrm>
            <a:off x="306034" y="1188765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Oval 398"/>
          <p:cNvSpPr>
            <a:spLocks noChangeArrowheads="1"/>
          </p:cNvSpPr>
          <p:nvPr/>
        </p:nvSpPr>
        <p:spPr bwMode="auto">
          <a:xfrm>
            <a:off x="306034" y="1700808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Oval 398"/>
          <p:cNvSpPr>
            <a:spLocks noChangeArrowheads="1"/>
          </p:cNvSpPr>
          <p:nvPr/>
        </p:nvSpPr>
        <p:spPr bwMode="auto">
          <a:xfrm>
            <a:off x="306034" y="5481228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06578" y="1799295"/>
            <a:ext cx="0" cy="3775891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006127" cy="369332"/>
          </a:xfrm>
        </p:spPr>
        <p:txBody>
          <a:bodyPr/>
          <a:lstStyle/>
          <a:p>
            <a:r>
              <a:rPr lang="en-US" altLang="ko-KR" dirty="0" smtClean="0"/>
              <a:t>02. Layout </a:t>
            </a:r>
            <a:r>
              <a:rPr lang="en-US" altLang="ko-KR" dirty="0"/>
              <a:t>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8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" y="5597297"/>
            <a:ext cx="5184000" cy="72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" y="4263961"/>
            <a:ext cx="5184000" cy="72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67" y="2950078"/>
            <a:ext cx="5184000" cy="72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" y="1477602"/>
            <a:ext cx="5184000" cy="72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877163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324675" cy="224676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Button area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 x height: 90 x 90</a:t>
            </a:r>
          </a:p>
          <a:p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Text area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center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좌우여백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20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텍스트가 영역보다 길 경우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표시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Button Icon/Text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area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middle / center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Text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 이상일 경우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좌우 마진 지정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left / center / right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370967" y="1477602"/>
            <a:ext cx="536308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555543" y="1477602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70967" y="1477602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78371" y="2186692"/>
            <a:ext cx="5355679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78371" y="1477602"/>
            <a:ext cx="719511" cy="70909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091047" y="1477602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4844988" y="1477602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115383" y="4263961"/>
            <a:ext cx="1618667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5565068" y="4263961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124908" y="4990860"/>
            <a:ext cx="1609142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844988" y="4263961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115383" y="4263961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311696" y="3936894"/>
            <a:ext cx="1745991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버튼이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개일 경우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11696" y="1120289"/>
            <a:ext cx="103393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Basic form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95555" y="1684149"/>
            <a:ext cx="3357328" cy="31432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1295555" y="1665099"/>
            <a:ext cx="0" cy="6477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4652883" y="1684149"/>
            <a:ext cx="0" cy="6477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72055" y="219921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34175" y="219921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85531" y="219921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044058" y="219921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74825" y="173398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044058" y="499945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74825" y="4502172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320741" y="499945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Oval 398"/>
          <p:cNvSpPr>
            <a:spLocks noChangeArrowheads="1"/>
          </p:cNvSpPr>
          <p:nvPr/>
        </p:nvSpPr>
        <p:spPr bwMode="auto">
          <a:xfrm>
            <a:off x="310793" y="1412636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Oval 398"/>
          <p:cNvSpPr>
            <a:spLocks noChangeArrowheads="1"/>
          </p:cNvSpPr>
          <p:nvPr/>
        </p:nvSpPr>
        <p:spPr bwMode="auto">
          <a:xfrm>
            <a:off x="1181997" y="1590191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Oval 398"/>
          <p:cNvSpPr>
            <a:spLocks noChangeArrowheads="1"/>
          </p:cNvSpPr>
          <p:nvPr/>
        </p:nvSpPr>
        <p:spPr bwMode="auto">
          <a:xfrm>
            <a:off x="4222164" y="4387068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311696" y="5269218"/>
            <a:ext cx="1483098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버튼인 경우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707149" y="5822250"/>
            <a:ext cx="684000" cy="29529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5565068" y="5597297"/>
            <a:ext cx="0" cy="85526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5391149" y="5597297"/>
            <a:ext cx="0" cy="85526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398"/>
          <p:cNvSpPr>
            <a:spLocks noChangeArrowheads="1"/>
          </p:cNvSpPr>
          <p:nvPr/>
        </p:nvSpPr>
        <p:spPr bwMode="auto">
          <a:xfrm>
            <a:off x="4597025" y="5735752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11696" y="2608968"/>
            <a:ext cx="1931939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텍스트가 영역보다 길 경우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295555" y="3170684"/>
            <a:ext cx="3357328" cy="31432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Oval 398"/>
          <p:cNvSpPr>
            <a:spLocks noChangeArrowheads="1"/>
          </p:cNvSpPr>
          <p:nvPr/>
        </p:nvSpPr>
        <p:spPr bwMode="auto">
          <a:xfrm>
            <a:off x="1210240" y="3076726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982077" y="1477602"/>
            <a:ext cx="0" cy="712406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104900" y="1836634"/>
            <a:ext cx="3730563" cy="0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65898" y="4272245"/>
            <a:ext cx="0" cy="709090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124908" y="4640385"/>
            <a:ext cx="720080" cy="0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295555" y="4482641"/>
            <a:ext cx="2638270" cy="31432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1091047" y="4263961"/>
            <a:ext cx="0" cy="867179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1295555" y="4483440"/>
            <a:ext cx="0" cy="6477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398"/>
          <p:cNvSpPr>
            <a:spLocks noChangeArrowheads="1"/>
          </p:cNvSpPr>
          <p:nvPr/>
        </p:nvSpPr>
        <p:spPr bwMode="auto">
          <a:xfrm>
            <a:off x="1181997" y="4437112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34175" y="499945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937459" y="4483440"/>
            <a:ext cx="0" cy="6477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61259" y="499945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542270" y="5597297"/>
            <a:ext cx="0" cy="85526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173308" y="6420841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67705" y="6420841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370967" y="5597297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1996509" cy="369332"/>
          </a:xfrm>
        </p:spPr>
        <p:txBody>
          <a:bodyPr/>
          <a:lstStyle/>
          <a:p>
            <a:r>
              <a:rPr lang="en-US" altLang="ko-KR" dirty="0"/>
              <a:t>02. Layout Guide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542270" y="5822250"/>
            <a:ext cx="684000" cy="29529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1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1271308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42" y="1271308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661160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(Margin)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468672" cy="55399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마진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(Margin)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공통된 마진 값은 표기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77447" y="1808848"/>
            <a:ext cx="0" cy="42120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0272" y="6007122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926328" y="1808848"/>
            <a:ext cx="0" cy="42120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669153" y="6007122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001381" y="1808848"/>
            <a:ext cx="0" cy="42120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52500" y="1876425"/>
            <a:ext cx="2710720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90818" y="1803673"/>
            <a:ext cx="2772402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121452" y="1727473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452500" y="1808848"/>
            <a:ext cx="0" cy="42120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3607507" y="6007122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984938" y="6007122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8" name="Oval 398"/>
          <p:cNvSpPr>
            <a:spLocks noChangeArrowheads="1"/>
          </p:cNvSpPr>
          <p:nvPr/>
        </p:nvSpPr>
        <p:spPr bwMode="auto">
          <a:xfrm>
            <a:off x="334609" y="1769903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1996509" cy="369332"/>
          </a:xfrm>
        </p:spPr>
        <p:txBody>
          <a:bodyPr/>
          <a:lstStyle/>
          <a:p>
            <a:r>
              <a:rPr lang="en-US" altLang="ko-KR" dirty="0"/>
              <a:t>02. Layout Guide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 rot="16200000">
            <a:off x="1961464" y="4040848"/>
            <a:ext cx="3888000" cy="72000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rot="16200000">
            <a:off x="4337729" y="4040849"/>
            <a:ext cx="3888000" cy="72000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1" name="Oval 398"/>
          <p:cNvSpPr>
            <a:spLocks noChangeArrowheads="1"/>
          </p:cNvSpPr>
          <p:nvPr/>
        </p:nvSpPr>
        <p:spPr bwMode="auto">
          <a:xfrm>
            <a:off x="3810211" y="2055653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97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38926"/>
              </p:ext>
            </p:extLst>
          </p:nvPr>
        </p:nvGraphicFramePr>
        <p:xfrm>
          <a:off x="361950" y="747694"/>
          <a:ext cx="9182100" cy="2033930"/>
        </p:xfrm>
        <a:graphic>
          <a:graphicData uri="http://schemas.openxmlformats.org/drawingml/2006/table">
            <a:tbl>
              <a:tblPr/>
              <a:tblGrid>
                <a:gridCol w="756962"/>
                <a:gridCol w="929571"/>
                <a:gridCol w="965323"/>
                <a:gridCol w="5573534"/>
                <a:gridCol w="956710"/>
              </a:tblGrid>
              <a:tr h="33017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 2" pitchFamily="18" charset="2"/>
                        </a:rPr>
                        <a:t>버전</a:t>
                      </a:r>
                    </a:p>
                  </a:txBody>
                  <a:tcPr marL="90000" marR="90000" marT="90000" marB="90000" anchor="ctr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 2" pitchFamily="18" charset="2"/>
                        </a:rPr>
                        <a:t>작성일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 2" pitchFamily="18" charset="2"/>
                        </a:rPr>
                        <a:t>작성자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 2" pitchFamily="18" charset="2"/>
                        </a:rPr>
                        <a:t>내용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 2" pitchFamily="18" charset="2"/>
                        </a:rPr>
                        <a:t>검토자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charset="0"/>
                        </a:rPr>
                        <a:t>V0.2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charset="0"/>
                        </a:rPr>
                        <a:t>2015/08/27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맑은 고딕"/>
                        </a:rPr>
                        <a:t>임가현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문서생성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 2" pitchFamily="18" charset="2"/>
                        </a:rPr>
                        <a:t>이지은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charset="0"/>
                        </a:rPr>
                        <a:t>V0.21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charset="0"/>
                        </a:rPr>
                        <a:t>2015/09/02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맑은 고딕"/>
                        </a:rPr>
                        <a:t>이지은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샘플 대외비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특정기업 관련한 삭제 또는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 업데이트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애플고딕체 샘플 이미지 수정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 2" pitchFamily="18" charset="2"/>
                        </a:rPr>
                        <a:t>강소영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charset="0"/>
                        </a:rPr>
                        <a:t>V0.3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charset="0"/>
                        </a:rPr>
                        <a:t>2016/02/01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맑은 고딕"/>
                        </a:rPr>
                        <a:t>이지은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타이틀 수정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간지 추가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charset="0"/>
                        </a:rPr>
                        <a:t>V0.4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charset="0"/>
                        </a:rPr>
                        <a:t>2016/02/12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맑은 고딕"/>
                        </a:rPr>
                        <a:t>이지은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파일명 수정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슬라이드 마스터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레이아웃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구성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Sample images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1923925" cy="369332"/>
          </a:xfrm>
        </p:spPr>
        <p:txBody>
          <a:bodyPr/>
          <a:lstStyle/>
          <a:p>
            <a:r>
              <a:rPr lang="en-US" altLang="ko-KR" dirty="0"/>
              <a:t>Revision 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2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42" y="1271308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1271308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41109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(List)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604927" cy="1015663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text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한 줄일 경우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height: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</a:p>
          <a:p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줄 이상일 경우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 여백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height: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1718" y="300126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7447" y="2556058"/>
            <a:ext cx="274767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01718" y="2609016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01718" y="338091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77447" y="2930385"/>
            <a:ext cx="274767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77447" y="3672182"/>
            <a:ext cx="274767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44677" y="3076521"/>
            <a:ext cx="274767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7447" y="3292538"/>
            <a:ext cx="274767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73300" y="297056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744677" y="3151196"/>
            <a:ext cx="274767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744677" y="3442718"/>
            <a:ext cx="274767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73300" y="3366608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3744677" y="3518666"/>
            <a:ext cx="274767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398"/>
          <p:cNvSpPr>
            <a:spLocks noChangeArrowheads="1"/>
          </p:cNvSpPr>
          <p:nvPr/>
        </p:nvSpPr>
        <p:spPr bwMode="auto">
          <a:xfrm>
            <a:off x="391759" y="2609016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Oval 398"/>
          <p:cNvSpPr>
            <a:spLocks noChangeArrowheads="1"/>
          </p:cNvSpPr>
          <p:nvPr/>
        </p:nvSpPr>
        <p:spPr bwMode="auto">
          <a:xfrm>
            <a:off x="3701244" y="3112158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6439715" y="3158443"/>
            <a:ext cx="0" cy="277768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435200" y="3174657"/>
            <a:ext cx="41229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D23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</a:t>
            </a:r>
            <a:endParaRPr lang="en-US" altLang="ko-KR" sz="1000" dirty="0" smtClean="0">
              <a:solidFill>
                <a:srgbClr val="D2347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1996509" cy="369332"/>
          </a:xfrm>
        </p:spPr>
        <p:txBody>
          <a:bodyPr/>
          <a:lstStyle/>
          <a:p>
            <a:r>
              <a:rPr lang="en-US" altLang="ko-KR" dirty="0"/>
              <a:t>02. Layout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22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1271308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698029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(List line)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497526" cy="55399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List line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eight: 1~2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ist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영역에 미포함 시킴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55850" y="2929484"/>
            <a:ext cx="2669270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111927" y="2815898"/>
            <a:ext cx="556563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line: 1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55850" y="2944798"/>
            <a:ext cx="2669270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55850" y="3300579"/>
            <a:ext cx="2669270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11927" y="3186993"/>
            <a:ext cx="556563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line: 1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455850" y="3315893"/>
            <a:ext cx="2669270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55850" y="3674120"/>
            <a:ext cx="2669270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111927" y="3560534"/>
            <a:ext cx="556563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line: 1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55850" y="3689434"/>
            <a:ext cx="2669270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001718" y="3003736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01718" y="338606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8" name="Oval 398"/>
          <p:cNvSpPr>
            <a:spLocks noChangeArrowheads="1"/>
          </p:cNvSpPr>
          <p:nvPr/>
        </p:nvSpPr>
        <p:spPr bwMode="auto">
          <a:xfrm>
            <a:off x="372709" y="2841321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1996509" cy="369332"/>
          </a:xfrm>
        </p:spPr>
        <p:txBody>
          <a:bodyPr/>
          <a:lstStyle/>
          <a:p>
            <a:r>
              <a:rPr lang="en-US" altLang="ko-KR" dirty="0"/>
              <a:t>02. Layout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3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67" y="2983088"/>
            <a:ext cx="5184000" cy="72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" y="1477602"/>
            <a:ext cx="5184000" cy="72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677126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 button bar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297150" cy="1015663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Button area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등분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line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width: 1~2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버튼영역에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미포함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70967" y="1477602"/>
            <a:ext cx="5363083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555543" y="1477602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70967" y="1477602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78371" y="2205742"/>
            <a:ext cx="5355679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1161" y="1120289"/>
            <a:ext cx="67210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Basic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89834" y="2218263"/>
            <a:ext cx="263214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74825" y="173398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Oval 398"/>
          <p:cNvSpPr>
            <a:spLocks noChangeArrowheads="1"/>
          </p:cNvSpPr>
          <p:nvPr/>
        </p:nvSpPr>
        <p:spPr bwMode="auto">
          <a:xfrm>
            <a:off x="306034" y="1404953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1654349" y="2020528"/>
            <a:ext cx="0" cy="311322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963255" y="2020528"/>
            <a:ext cx="0" cy="311322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68924" y="2020528"/>
            <a:ext cx="0" cy="311322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175359" y="2218263"/>
            <a:ext cx="263214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86361" y="2218263"/>
            <a:ext cx="263214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89934" y="2218263"/>
            <a:ext cx="263214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70967" y="2982827"/>
            <a:ext cx="5184000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5555543" y="2982827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370967" y="2982827"/>
            <a:ext cx="0" cy="854247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78371" y="3710967"/>
            <a:ext cx="5176596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1655304" y="3409950"/>
            <a:ext cx="0" cy="408398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1672258" y="3409950"/>
            <a:ext cx="0" cy="408398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2966120" y="3409950"/>
            <a:ext cx="0" cy="408398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2983074" y="3409950"/>
            <a:ext cx="0" cy="408398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4269507" y="3409950"/>
            <a:ext cx="0" cy="408398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4286461" y="3409950"/>
            <a:ext cx="0" cy="408398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271161" y="2608968"/>
            <a:ext cx="1366080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Line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있을 경우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0" name="Oval 398"/>
          <p:cNvSpPr>
            <a:spLocks noChangeArrowheads="1"/>
          </p:cNvSpPr>
          <p:nvPr/>
        </p:nvSpPr>
        <p:spPr bwMode="auto">
          <a:xfrm>
            <a:off x="306034" y="2924944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320353" y="3842873"/>
            <a:ext cx="7056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line: 1px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1996509" cy="369332"/>
          </a:xfrm>
        </p:spPr>
        <p:txBody>
          <a:bodyPr/>
          <a:lstStyle/>
          <a:p>
            <a:r>
              <a:rPr lang="en-US" altLang="ko-KR" dirty="0"/>
              <a:t>02. Layout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34151" y="2457360"/>
            <a:ext cx="1309974" cy="1200329"/>
          </a:xfrm>
        </p:spPr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81776" y="3439087"/>
            <a:ext cx="3589701" cy="584775"/>
          </a:xfrm>
        </p:spPr>
        <p:txBody>
          <a:bodyPr/>
          <a:lstStyle/>
          <a:p>
            <a:r>
              <a:rPr lang="en-US" altLang="ko-KR" b="1" dirty="0" smtClean="0"/>
              <a:t>Component</a:t>
            </a:r>
            <a:r>
              <a:rPr lang="en-US" altLang="ko-KR" dirty="0" smtClean="0"/>
              <a:t> guide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81776" y="4720837"/>
            <a:ext cx="20635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 list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Search bar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box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check box / radio button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82226" y="4720837"/>
            <a:ext cx="1146468" cy="623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Full-popup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5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5180286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3461461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4321382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1477602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347869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 list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943161" cy="178510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Dropdown list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eight: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70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Text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left / center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maximum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글자수 확인 필요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Icon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area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middle / center </a:t>
            </a:r>
          </a:p>
          <a:p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또는 우측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마진값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지정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20269" y="1473071"/>
            <a:ext cx="640223" cy="6501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380492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560513" y="1673839"/>
            <a:ext cx="2786050" cy="23207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11696" y="223150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5" name="직선 연결선 154"/>
          <p:cNvCxnSpPr/>
          <p:nvPr/>
        </p:nvCxnSpPr>
        <p:spPr>
          <a:xfrm>
            <a:off x="560512" y="1673839"/>
            <a:ext cx="0" cy="58102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3346562" y="1673839"/>
            <a:ext cx="0" cy="58102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3267952" y="223150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3526582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380492" y="1475259"/>
            <a:ext cx="3962908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380492" y="2112891"/>
            <a:ext cx="3962908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4151387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3664994" y="2122228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70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160492" y="1684800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70</a:t>
            </a:r>
          </a:p>
        </p:txBody>
      </p:sp>
      <p:sp>
        <p:nvSpPr>
          <p:cNvPr id="165" name="Oval 398"/>
          <p:cNvSpPr>
            <a:spLocks noChangeArrowheads="1"/>
          </p:cNvSpPr>
          <p:nvPr/>
        </p:nvSpPr>
        <p:spPr bwMode="auto">
          <a:xfrm>
            <a:off x="474900" y="1589406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7" name="직선 연결선 166"/>
          <p:cNvCxnSpPr/>
          <p:nvPr/>
        </p:nvCxnSpPr>
        <p:spPr>
          <a:xfrm>
            <a:off x="3840590" y="1475259"/>
            <a:ext cx="0" cy="6376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3535802" y="1795774"/>
            <a:ext cx="6246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398"/>
          <p:cNvSpPr>
            <a:spLocks noChangeArrowheads="1"/>
          </p:cNvSpPr>
          <p:nvPr/>
        </p:nvSpPr>
        <p:spPr bwMode="auto">
          <a:xfrm>
            <a:off x="311696" y="1397288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246637" y="3646962"/>
            <a:ext cx="70211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380492" y="3063389"/>
            <a:ext cx="3788217" cy="246221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 list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(Normal, Press(Focus), Dimmed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구분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4246637" y="4514453"/>
            <a:ext cx="111088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Press(Focus)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4246637" y="5365787"/>
            <a:ext cx="77777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Dimmed</a:t>
            </a:r>
          </a:p>
        </p:txBody>
      </p:sp>
      <p:sp>
        <p:nvSpPr>
          <p:cNvPr id="36" name="Oval 398"/>
          <p:cNvSpPr>
            <a:spLocks noChangeArrowheads="1"/>
          </p:cNvSpPr>
          <p:nvPr/>
        </p:nvSpPr>
        <p:spPr bwMode="auto">
          <a:xfrm>
            <a:off x="3587281" y="1627506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 smtClean="0"/>
              <a:t>03. Component </a:t>
            </a:r>
            <a:r>
              <a:rPr lang="en-US" altLang="ko-KR" dirty="0"/>
              <a:t>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85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4321382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2" y="5180286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3457575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1477602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114601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Search bar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012089" cy="55399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Search box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 list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동일하게 적용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(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 화면 참고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246637" y="3646962"/>
            <a:ext cx="70211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4246637" y="4514453"/>
            <a:ext cx="111088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Press(Focus)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4246637" y="5365787"/>
            <a:ext cx="77777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Dimmed</a:t>
            </a:r>
          </a:p>
        </p:txBody>
      </p:sp>
      <p:sp>
        <p:nvSpPr>
          <p:cNvPr id="45" name="Oval 398"/>
          <p:cNvSpPr>
            <a:spLocks noChangeArrowheads="1"/>
          </p:cNvSpPr>
          <p:nvPr/>
        </p:nvSpPr>
        <p:spPr bwMode="auto">
          <a:xfrm>
            <a:off x="311696" y="1397288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0492" y="3063389"/>
            <a:ext cx="3528530" cy="246221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box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(Normal, Press(Focus), Dimmed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구분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/>
              <a:t>03. Component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66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2" y="5180286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4321382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3457575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1477602"/>
            <a:ext cx="378000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03541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box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012089" cy="55399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Input box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ropdown list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동일하게 적용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(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 화면 참고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246637" y="3646962"/>
            <a:ext cx="70211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4246637" y="4514453"/>
            <a:ext cx="111088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Press(Focus)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4246637" y="5365787"/>
            <a:ext cx="77777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Dimmed</a:t>
            </a:r>
          </a:p>
        </p:txBody>
      </p:sp>
      <p:sp>
        <p:nvSpPr>
          <p:cNvPr id="45" name="Oval 398"/>
          <p:cNvSpPr>
            <a:spLocks noChangeArrowheads="1"/>
          </p:cNvSpPr>
          <p:nvPr/>
        </p:nvSpPr>
        <p:spPr bwMode="auto">
          <a:xfrm>
            <a:off x="311696" y="1397288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1161" y="1120289"/>
            <a:ext cx="1069524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줄일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0492" y="3063389"/>
            <a:ext cx="3528530" cy="246221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box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(Normal, Press(Focus), Dimmed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구분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/>
              <a:t>03. Component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62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1477602"/>
            <a:ext cx="3780000" cy="12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03541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box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229824" cy="55399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줄 이상일 경우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 여백 지정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height: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1161" y="1120289"/>
            <a:ext cx="1380506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줄 이상일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40752" y="1429977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0752" y="253632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Oval 398"/>
          <p:cNvSpPr>
            <a:spLocks noChangeArrowheads="1"/>
          </p:cNvSpPr>
          <p:nvPr/>
        </p:nvSpPr>
        <p:spPr bwMode="auto">
          <a:xfrm>
            <a:off x="311696" y="1397288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4265028" y="1647850"/>
            <a:ext cx="0" cy="921246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86250" y="1986744"/>
            <a:ext cx="41229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/>
              <a:t>03. Component guide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80491" y="1477602"/>
            <a:ext cx="3962909" cy="170248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0491" y="2585354"/>
            <a:ext cx="3962909" cy="170248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3460534"/>
            <a:ext cx="3780000" cy="64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4318500"/>
            <a:ext cx="3780000" cy="64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2" y="5179359"/>
            <a:ext cx="3780000" cy="64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1475259"/>
            <a:ext cx="3780000" cy="64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60512" y="1685925"/>
            <a:ext cx="3401330" cy="24119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1161" y="724054"/>
            <a:ext cx="83356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590500" cy="40011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Text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Icon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middle / center</a:t>
            </a:r>
          </a:p>
        </p:txBody>
      </p:sp>
      <p:sp>
        <p:nvSpPr>
          <p:cNvPr id="189" name="직사각형 188"/>
          <p:cNvSpPr/>
          <p:nvPr/>
        </p:nvSpPr>
        <p:spPr>
          <a:xfrm>
            <a:off x="4246637" y="3646962"/>
            <a:ext cx="70211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4246637" y="4514453"/>
            <a:ext cx="111088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Press(Focus)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4246637" y="5365787"/>
            <a:ext cx="77777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Dimmed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257669" y="1477602"/>
            <a:ext cx="0" cy="645657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0492" y="1798534"/>
            <a:ext cx="3780420" cy="0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80492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1696" y="223150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60512" y="1673839"/>
            <a:ext cx="0" cy="58102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80492" y="1475259"/>
            <a:ext cx="3962908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0492" y="2122416"/>
            <a:ext cx="3962908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151387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952317" y="1673839"/>
            <a:ext cx="0" cy="58102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4501" y="223150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50967" y="1684800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70</a:t>
            </a:r>
          </a:p>
        </p:txBody>
      </p:sp>
      <p:sp>
        <p:nvSpPr>
          <p:cNvPr id="45" name="Oval 398"/>
          <p:cNvSpPr>
            <a:spLocks noChangeArrowheads="1"/>
          </p:cNvSpPr>
          <p:nvPr/>
        </p:nvSpPr>
        <p:spPr bwMode="auto">
          <a:xfrm>
            <a:off x="480562" y="1575679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1161" y="1120289"/>
            <a:ext cx="1544334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Basic button style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0492" y="3063389"/>
            <a:ext cx="3355406" cy="246221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(Normal, Press(Focus), Dimmed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구분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/>
              <a:t>03. Component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3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2879421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5532173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2230687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4883439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1581954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4234706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6" y="4883439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6" y="2230687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2181879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Check box / Radio button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879041" cy="55399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Check box/Radio button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size: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44 x 44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middle / center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894063" y="1695455"/>
            <a:ext cx="70211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2894063" y="2344188"/>
            <a:ext cx="788164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Selected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894063" y="2992922"/>
            <a:ext cx="77777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Dimmed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2894063" y="4348207"/>
            <a:ext cx="70211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894063" y="4996940"/>
            <a:ext cx="788164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Selected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894063" y="5645674"/>
            <a:ext cx="77777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Dimmed</a:t>
            </a:r>
          </a:p>
        </p:txBody>
      </p:sp>
      <p:cxnSp>
        <p:nvCxnSpPr>
          <p:cNvPr id="98" name="직선 연결선 97"/>
          <p:cNvCxnSpPr/>
          <p:nvPr/>
        </p:nvCxnSpPr>
        <p:spPr>
          <a:xfrm>
            <a:off x="438891" y="2228604"/>
            <a:ext cx="0" cy="653643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35425" y="2231343"/>
            <a:ext cx="660321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435425" y="2738225"/>
            <a:ext cx="660321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947031" y="2228604"/>
            <a:ext cx="0" cy="653643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55571" y="2365639"/>
            <a:ext cx="33534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44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4616" y="2740086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44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73978" y="2401214"/>
            <a:ext cx="262400" cy="17326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690891" y="2228604"/>
            <a:ext cx="0" cy="511482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438891" y="2485247"/>
            <a:ext cx="513525" cy="0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438891" y="4873850"/>
            <a:ext cx="0" cy="653643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435425" y="4876589"/>
            <a:ext cx="660321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35425" y="5383471"/>
            <a:ext cx="660321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947031" y="4873850"/>
            <a:ext cx="0" cy="653643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955571" y="5010885"/>
            <a:ext cx="33534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44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24616" y="5385332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44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690891" y="4873850"/>
            <a:ext cx="0" cy="511482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38891" y="5130493"/>
            <a:ext cx="513525" cy="0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398"/>
          <p:cNvSpPr>
            <a:spLocks noChangeArrowheads="1"/>
          </p:cNvSpPr>
          <p:nvPr/>
        </p:nvSpPr>
        <p:spPr bwMode="auto">
          <a:xfrm>
            <a:off x="354458" y="2134646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Oval 398"/>
          <p:cNvSpPr>
            <a:spLocks noChangeArrowheads="1"/>
          </p:cNvSpPr>
          <p:nvPr/>
        </p:nvSpPr>
        <p:spPr bwMode="auto">
          <a:xfrm>
            <a:off x="344933" y="4795679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0492" y="1277838"/>
            <a:ext cx="3552576" cy="246221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check box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(Normal, Press(Focus), Dimmed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구분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80492" y="3931335"/>
            <a:ext cx="3700052" cy="246221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radio button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(Normal, Press(Focus), Dimmed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구분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/>
              <a:t>03. Component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8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71161" y="1120289"/>
            <a:ext cx="8920464" cy="1015663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Tx/>
              <a:buChar char="※"/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가이드는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참고용입니다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※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※"/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가이드는 ㈜유라클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UX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팀에서 작성하였으며 클라이언트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디자이너 스타일에 따라 변경 될 수 있습니다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※"/>
            </a:pP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※"/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단위는 모두 </a:t>
            </a:r>
            <a:r>
              <a:rPr lang="en-US" altLang="ko-KR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px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(pixel)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기준으로 작성하였습니다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71161" y="724054"/>
            <a:ext cx="837089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Notice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786000"/>
            <a:ext cx="9906000" cy="7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1521570" cy="369332"/>
          </a:xfrm>
        </p:spPr>
        <p:txBody>
          <a:bodyPr/>
          <a:lstStyle/>
          <a:p>
            <a:r>
              <a:rPr lang="en-US" altLang="ko-KR" dirty="0" smtClean="0"/>
              <a:t>Introduction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932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4955106"/>
            <a:ext cx="5184000" cy="85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3243153"/>
            <a:ext cx="5184000" cy="64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1475259"/>
            <a:ext cx="5184000" cy="64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61273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1547218" cy="147732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Basic style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middle / center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항목이 여러 개일 경우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좌우 마진 지정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width: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줄일 경우</a:t>
            </a:r>
            <a:endParaRPr lang="en-US" altLang="ko-KR" sz="1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마진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71161" y="1120289"/>
            <a:ext cx="1035668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Basic style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380492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80492" y="1475259"/>
            <a:ext cx="5182988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380492" y="2122416"/>
            <a:ext cx="5182108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563480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71161" y="2888310"/>
            <a:ext cx="2416046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길이가 다른 항목이 여러 개일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380492" y="3243280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80492" y="3243280"/>
            <a:ext cx="5182108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80492" y="3890437"/>
            <a:ext cx="5182108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71161" y="4600136"/>
            <a:ext cx="1069524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줄일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380492" y="4955106"/>
            <a:ext cx="0" cy="1007544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563480" y="4955106"/>
            <a:ext cx="0" cy="1007544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676636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972780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59399" y="1475259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89834" y="2132538"/>
            <a:ext cx="263214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75359" y="2132538"/>
            <a:ext cx="263214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86361" y="2132538"/>
            <a:ext cx="263214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789934" y="2132538"/>
            <a:ext cx="263214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3045929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398"/>
          <p:cNvSpPr>
            <a:spLocks noChangeArrowheads="1"/>
          </p:cNvSpPr>
          <p:nvPr/>
        </p:nvSpPr>
        <p:spPr bwMode="auto">
          <a:xfrm>
            <a:off x="311696" y="1397288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Oval 398"/>
          <p:cNvSpPr>
            <a:spLocks noChangeArrowheads="1"/>
          </p:cNvSpPr>
          <p:nvPr/>
        </p:nvSpPr>
        <p:spPr bwMode="auto">
          <a:xfrm>
            <a:off x="311696" y="3150493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613470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1276586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1502135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756259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2808759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297957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4178052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940882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430080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07993" y="3979801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23945" y="3922651"/>
            <a:ext cx="26000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161828" y="3922651"/>
            <a:ext cx="26000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03315" y="3922651"/>
            <a:ext cx="26000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" name="Picture 10" descr="C:\Users\ux1\Desktop\Untitled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676" y="3039988"/>
            <a:ext cx="182441" cy="10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" name="직선 연결선 204"/>
          <p:cNvCxnSpPr/>
          <p:nvPr/>
        </p:nvCxnSpPr>
        <p:spPr>
          <a:xfrm>
            <a:off x="5563480" y="3248980"/>
            <a:ext cx="0" cy="77960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/>
          <p:cNvCxnSpPr/>
          <p:nvPr/>
        </p:nvCxnSpPr>
        <p:spPr>
          <a:xfrm>
            <a:off x="1676636" y="5102138"/>
            <a:ext cx="0" cy="860512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/>
          <p:cNvCxnSpPr/>
          <p:nvPr/>
        </p:nvCxnSpPr>
        <p:spPr>
          <a:xfrm>
            <a:off x="2972780" y="5102138"/>
            <a:ext cx="0" cy="860512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>
            <a:off x="4259399" y="5102138"/>
            <a:ext cx="0" cy="860512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5683746" y="4909824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683746" y="5598951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/>
              <a:t>03. Component guide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380491" y="4955106"/>
            <a:ext cx="5363083" cy="158400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80491" y="5645949"/>
            <a:ext cx="5363083" cy="158400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00021" y="3979801"/>
            <a:ext cx="603050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02851" y="3922651"/>
            <a:ext cx="26000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5222918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985748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5474946" y="3448050"/>
            <a:ext cx="0" cy="57483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63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76" y="1520789"/>
            <a:ext cx="1897200" cy="336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76" y="1520789"/>
            <a:ext cx="1897200" cy="336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8" y="1520789"/>
            <a:ext cx="1897200" cy="336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808491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1160" y="1120289"/>
            <a:ext cx="1683153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Button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하나인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55945" y="1120289"/>
            <a:ext cx="185627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Button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여러 개인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17975" y="1120289"/>
            <a:ext cx="1483098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내용이 길어질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83385" y="1642262"/>
            <a:ext cx="0" cy="33480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8504" y="1642262"/>
            <a:ext cx="0" cy="33480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162783" y="1642262"/>
            <a:ext cx="0" cy="33480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270253" y="1642263"/>
            <a:ext cx="0" cy="334800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8526" y="497804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2149" y="497804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210425" y="1316379"/>
            <a:ext cx="1725152" cy="147732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마진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(margin)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좌우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Background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color: #0000000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opacity: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60%</a:t>
            </a:r>
          </a:p>
          <a:p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Content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좌우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마진값으로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명시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402779" y="1640422"/>
            <a:ext cx="2002275" cy="1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402779" y="1746337"/>
            <a:ext cx="2002275" cy="1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53302" y="1563239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Oval 398"/>
          <p:cNvSpPr>
            <a:spLocks noChangeArrowheads="1"/>
          </p:cNvSpPr>
          <p:nvPr/>
        </p:nvSpPr>
        <p:spPr bwMode="auto">
          <a:xfrm>
            <a:off x="340639" y="1601551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Oval 398"/>
          <p:cNvSpPr>
            <a:spLocks noChangeArrowheads="1"/>
          </p:cNvSpPr>
          <p:nvPr/>
        </p:nvSpPr>
        <p:spPr bwMode="auto">
          <a:xfrm>
            <a:off x="2885807" y="1971385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911953" y="2680019"/>
            <a:ext cx="2018082" cy="50400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62952" y="2591224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11953" y="3775213"/>
            <a:ext cx="2018082" cy="50400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62952" y="367689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 rot="16200000">
            <a:off x="4019066" y="3269040"/>
            <a:ext cx="2018082" cy="50400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rot="16200000">
            <a:off x="5628791" y="3269040"/>
            <a:ext cx="2018082" cy="50400"/>
          </a:xfrm>
          <a:prstGeom prst="rect">
            <a:avLst/>
          </a:prstGeom>
          <a:solidFill>
            <a:srgbClr val="E3305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1291" y="427128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76315" y="4271283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Oval 398"/>
          <p:cNvSpPr>
            <a:spLocks noChangeArrowheads="1"/>
          </p:cNvSpPr>
          <p:nvPr/>
        </p:nvSpPr>
        <p:spPr bwMode="auto">
          <a:xfrm>
            <a:off x="5036887" y="2631193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/>
              <a:t>03. Component guide</a:t>
            </a:r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402779" y="4782403"/>
            <a:ext cx="2002275" cy="1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402779" y="4888318"/>
            <a:ext cx="2002275" cy="1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53302" y="4705220"/>
            <a:ext cx="332142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8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8" y="1520789"/>
            <a:ext cx="1897200" cy="336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77" y="1520789"/>
            <a:ext cx="1897200" cy="336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808491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1161" y="1120289"/>
            <a:ext cx="154529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Button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없는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5945" y="1120289"/>
            <a:ext cx="1003993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List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/>
              <a:t>03. Component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53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77" y="1519034"/>
            <a:ext cx="1897200" cy="336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9" y="1514677"/>
            <a:ext cx="1897200" cy="336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715791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 (Full popup)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1161" y="1120289"/>
            <a:ext cx="896399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화면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5945" y="1120289"/>
            <a:ext cx="1492716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Full popup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10425" y="1316379"/>
            <a:ext cx="2361544" cy="1015663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Full popup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size: 640 x 1096</a:t>
            </a:r>
          </a:p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(Status bar 40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Style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화면과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풀팝업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화면의 구분을 지향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8" name="Oval 398"/>
          <p:cNvSpPr>
            <a:spLocks noChangeArrowheads="1"/>
          </p:cNvSpPr>
          <p:nvPr/>
        </p:nvSpPr>
        <p:spPr bwMode="auto">
          <a:xfrm>
            <a:off x="283491" y="1537519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6465" y="1639710"/>
            <a:ext cx="1896211" cy="270694"/>
          </a:xfrm>
          <a:prstGeom prst="rect">
            <a:avLst/>
          </a:prstGeom>
          <a:noFill/>
          <a:ln w="19050">
            <a:solidFill>
              <a:srgbClr val="E33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Oval 398"/>
          <p:cNvSpPr>
            <a:spLocks noChangeArrowheads="1"/>
          </p:cNvSpPr>
          <p:nvPr/>
        </p:nvSpPr>
        <p:spPr bwMode="auto">
          <a:xfrm>
            <a:off x="2657237" y="1537519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497543" cy="369332"/>
          </a:xfrm>
        </p:spPr>
        <p:txBody>
          <a:bodyPr/>
          <a:lstStyle/>
          <a:p>
            <a:r>
              <a:rPr lang="en-US" altLang="ko-KR" dirty="0"/>
              <a:t>03. Component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제목 70"/>
          <p:cNvSpPr>
            <a:spLocks noGrp="1"/>
          </p:cNvSpPr>
          <p:nvPr>
            <p:ph type="title" idx="4294967295"/>
          </p:nvPr>
        </p:nvSpPr>
        <p:spPr>
          <a:xfrm>
            <a:off x="495300" y="3044825"/>
            <a:ext cx="8915400" cy="76835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 </a:t>
            </a:r>
            <a:r>
              <a:rPr lang="en-US" altLang="ko-KR" dirty="0" smtClean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:)</a:t>
            </a:r>
            <a:endParaRPr lang="ko-KR" altLang="en-US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49149" y="3463558"/>
            <a:ext cx="2027511" cy="2677656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Common guide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Device value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resolution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(font/size/area)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 effect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 layer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 value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 naming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043363" y="3463558"/>
            <a:ext cx="181927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Layout guide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61950" lvl="1" indent="-180975">
              <a:lnSpc>
                <a:spcPct val="150000"/>
              </a:lnSpc>
              <a:buFont typeface="Trebuchet MS" panose="020B0603020202020204" pitchFamily="34" charset="0"/>
              <a:buChar char="–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</a:t>
            </a:r>
          </a:p>
          <a:p>
            <a:pPr marL="361950" lvl="1" indent="-180975">
              <a:lnSpc>
                <a:spcPct val="150000"/>
              </a:lnSpc>
              <a:buFont typeface="Trebuchet MS" panose="020B0603020202020204" pitchFamily="34" charset="0"/>
              <a:buChar char="–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61950" lvl="1" indent="-180975">
              <a:lnSpc>
                <a:spcPct val="150000"/>
              </a:lnSpc>
              <a:buFont typeface="Trebuchet MS" panose="020B0603020202020204" pitchFamily="34" charset="0"/>
              <a:buChar char="–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 line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 button bar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82667" y="3463558"/>
            <a:ext cx="25812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Component guide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Dropdown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Search bar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check box / radio button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Full-popup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704" y="1041354"/>
            <a:ext cx="2160592" cy="216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73" y="1042084"/>
            <a:ext cx="2159862" cy="215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8" y="1041354"/>
            <a:ext cx="2160592" cy="216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0" y="6786000"/>
            <a:ext cx="9906000" cy="7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769057" cy="369332"/>
          </a:xfrm>
        </p:spPr>
        <p:txBody>
          <a:bodyPr/>
          <a:lstStyle/>
          <a:p>
            <a:r>
              <a:rPr lang="en-US" altLang="ko-KR" dirty="0" smtClean="0"/>
              <a:t>Index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189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81776" y="4720837"/>
            <a:ext cx="184114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Device value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resolution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(font/size/area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 effect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82226" y="4720837"/>
            <a:ext cx="1161600" cy="623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value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 naming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34151" y="2457360"/>
            <a:ext cx="1309974" cy="1200329"/>
          </a:xfrm>
        </p:spPr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81776" y="3439087"/>
            <a:ext cx="3081998" cy="584775"/>
          </a:xfrm>
        </p:spPr>
        <p:txBody>
          <a:bodyPr/>
          <a:lstStyle/>
          <a:p>
            <a:r>
              <a:rPr lang="en-US" altLang="ko-KR" b="1" dirty="0" smtClean="0"/>
              <a:t>Common</a:t>
            </a:r>
            <a:r>
              <a:rPr lang="en-US" altLang="ko-KR" dirty="0" smtClean="0"/>
              <a:t>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12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1271308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248419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Device value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77447" y="6019800"/>
            <a:ext cx="2621812" cy="0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41298" y="6029325"/>
            <a:ext cx="830677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width: 640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093453" y="1448780"/>
            <a:ext cx="0" cy="4484687"/>
          </a:xfrm>
          <a:prstGeom prst="straightConnector1">
            <a:avLst/>
          </a:prstGeom>
          <a:ln>
            <a:solidFill>
              <a:srgbClr val="E3305E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78371" y="5933467"/>
            <a:ext cx="288870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06578" y="3568013"/>
            <a:ext cx="856325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height: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10425" y="1316379"/>
            <a:ext cx="2037737" cy="1631216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(Android + iOS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경우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 640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기준으로 작업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단말기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iphone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5S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640 x 1136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IOS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지원할 경우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640 x 1136</a:t>
            </a:r>
          </a:p>
          <a:p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Android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지원할 경우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디바이스의 해상도로 작업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78371" y="1448780"/>
            <a:ext cx="286965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7447" y="1448780"/>
            <a:ext cx="0" cy="473294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999259" y="1448780"/>
            <a:ext cx="0" cy="4732945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21377" cy="369332"/>
          </a:xfrm>
        </p:spPr>
        <p:txBody>
          <a:bodyPr/>
          <a:lstStyle/>
          <a:p>
            <a:r>
              <a:rPr lang="en-US" altLang="ko-KR" dirty="0" smtClean="0"/>
              <a:t>01. Common </a:t>
            </a:r>
            <a:r>
              <a:rPr lang="en-US" altLang="ko-KR" dirty="0"/>
              <a:t>guide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78371" y="1271308"/>
            <a:ext cx="2869654" cy="0"/>
          </a:xfrm>
          <a:prstGeom prst="line">
            <a:avLst/>
          </a:prstGeom>
          <a:ln>
            <a:solidFill>
              <a:srgbClr val="E33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06578" y="1239944"/>
            <a:ext cx="787395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Status bar</a:t>
            </a:r>
            <a:endParaRPr lang="ko-KR" altLang="en-US" sz="1000" dirty="0">
              <a:solidFill>
                <a:srgbClr val="E330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Oval 398"/>
          <p:cNvSpPr>
            <a:spLocks noChangeArrowheads="1"/>
          </p:cNvSpPr>
          <p:nvPr/>
        </p:nvSpPr>
        <p:spPr bwMode="auto">
          <a:xfrm>
            <a:off x="306034" y="1188765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Picture 2" descr="C:\Users\ux1\Desktop\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"/>
          <a:stretch/>
        </p:blipFill>
        <p:spPr bwMode="auto">
          <a:xfrm rot="16200000">
            <a:off x="1514934" y="4137853"/>
            <a:ext cx="408952" cy="29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78" y="1280833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1540230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resolution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180405" cy="86177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해상도 및 크기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디바이스에 맞는 해상도 이미지 사용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디바이스에 따라 이미지 영역이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넓어질 수 있기 때문에 여유 있는 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크기의 이미지를 사용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11759" cy="369332"/>
          </a:xfrm>
        </p:spPr>
        <p:txBody>
          <a:bodyPr/>
          <a:lstStyle/>
          <a:p>
            <a:r>
              <a:rPr lang="en-US" altLang="ko-KR" dirty="0"/>
              <a:t>01. Common guide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173778" y="3457348"/>
            <a:ext cx="720000" cy="720001"/>
            <a:chOff x="4321115" y="2017601"/>
            <a:chExt cx="720000" cy="720001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4321115" y="2017601"/>
              <a:ext cx="720000" cy="720000"/>
            </a:xfrm>
            <a:prstGeom prst="line">
              <a:avLst/>
            </a:prstGeom>
            <a:ln w="76200">
              <a:solidFill>
                <a:srgbClr val="E330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16200000">
              <a:off x="4321115" y="2017602"/>
              <a:ext cx="720000" cy="720000"/>
            </a:xfrm>
            <a:prstGeom prst="line">
              <a:avLst/>
            </a:prstGeom>
            <a:ln w="76200">
              <a:solidFill>
                <a:srgbClr val="E330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4" y="1829923"/>
            <a:ext cx="3605726" cy="41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7" y="1280833"/>
            <a:ext cx="2631600" cy="46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1714385" y="3439306"/>
            <a:ext cx="756084" cy="756084"/>
          </a:xfrm>
          <a:prstGeom prst="ellipse">
            <a:avLst/>
          </a:prstGeom>
          <a:noFill/>
          <a:ln w="76200">
            <a:solidFill>
              <a:srgbClr val="E330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89564" y="1829923"/>
            <a:ext cx="3607200" cy="4122000"/>
          </a:xfrm>
          <a:prstGeom prst="rect">
            <a:avLst/>
          </a:prstGeom>
          <a:noFill/>
          <a:ln w="19050">
            <a:solidFill>
              <a:srgbClr val="E3305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Oval 398"/>
          <p:cNvSpPr>
            <a:spLocks noChangeArrowheads="1"/>
          </p:cNvSpPr>
          <p:nvPr/>
        </p:nvSpPr>
        <p:spPr bwMode="auto">
          <a:xfrm>
            <a:off x="284056" y="1716489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1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01" y="4104692"/>
            <a:ext cx="2865600" cy="195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01" y="1477601"/>
            <a:ext cx="2865600" cy="180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1161" y="724054"/>
            <a:ext cx="734496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206053" cy="40011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컬러값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지향</a:t>
            </a:r>
            <a:endParaRPr lang="en-US" altLang="ko-KR" sz="1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Opacity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보다 컬러 값 지정을 지향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1696" y="1120289"/>
            <a:ext cx="1034257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컬러값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1696" y="3747379"/>
            <a:ext cx="2334293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Opacity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색상을 지정해준 경우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Oval 398"/>
          <p:cNvSpPr>
            <a:spLocks noChangeArrowheads="1"/>
          </p:cNvSpPr>
          <p:nvPr/>
        </p:nvSpPr>
        <p:spPr bwMode="auto">
          <a:xfrm>
            <a:off x="3127241" y="1383643"/>
            <a:ext cx="187916" cy="187916"/>
          </a:xfrm>
          <a:prstGeom prst="ellipse">
            <a:avLst/>
          </a:prstGeom>
          <a:solidFill>
            <a:srgbClr val="E3305E"/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9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265752" y="1999559"/>
            <a:ext cx="756084" cy="756084"/>
          </a:xfrm>
          <a:prstGeom prst="ellipse">
            <a:avLst/>
          </a:prstGeom>
          <a:noFill/>
          <a:ln w="76200">
            <a:solidFill>
              <a:srgbClr val="E330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83136" y="4333877"/>
            <a:ext cx="720000" cy="324000"/>
          </a:xfrm>
          <a:prstGeom prst="rect">
            <a:avLst/>
          </a:prstGeom>
          <a:noFill/>
          <a:ln w="19050">
            <a:solidFill>
              <a:srgbClr val="E33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11759" cy="369332"/>
          </a:xfrm>
        </p:spPr>
        <p:txBody>
          <a:bodyPr/>
          <a:lstStyle/>
          <a:p>
            <a:r>
              <a:rPr lang="en-US" altLang="ko-KR" dirty="0"/>
              <a:t>01. Common guide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1477601"/>
            <a:ext cx="17780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4104692"/>
            <a:ext cx="17780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4284201" y="4723345"/>
            <a:ext cx="720000" cy="720001"/>
            <a:chOff x="4321115" y="2017601"/>
            <a:chExt cx="720000" cy="720001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4321115" y="2017601"/>
              <a:ext cx="720000" cy="720000"/>
            </a:xfrm>
            <a:prstGeom prst="line">
              <a:avLst/>
            </a:prstGeom>
            <a:ln w="76200">
              <a:solidFill>
                <a:srgbClr val="E330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6200000">
              <a:off x="4321115" y="2017602"/>
              <a:ext cx="720000" cy="720000"/>
            </a:xfrm>
            <a:prstGeom prst="line">
              <a:avLst/>
            </a:prstGeom>
            <a:ln w="76200">
              <a:solidFill>
                <a:srgbClr val="E330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5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1161" y="724054"/>
            <a:ext cx="1119602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(font)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10425" y="1316379"/>
            <a:ext cx="2215671" cy="2554545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IOS font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Helvetica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apple </a:t>
            </a:r>
            <a:r>
              <a:rPr lang="en-US" altLang="ko-KR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sandol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gothic neo</a:t>
            </a:r>
          </a:p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</a:t>
            </a:r>
            <a:r>
              <a:rPr lang="en-US" altLang="ko-KR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applegothic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Android font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roboto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droid sans</a:t>
            </a:r>
          </a:p>
          <a:p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System font </a:t>
            </a:r>
            <a:r>
              <a:rPr lang="ko-KR" altLang="en-US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지향</a:t>
            </a:r>
            <a:endParaRPr lang="en-US" altLang="ko-KR" sz="1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개발시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빠른 속도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앱의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light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지향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맑은 고딕" panose="020B0503020000020004" pitchFamily="50" charset="-127"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저작권 관련 이슈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(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유료폰트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이용시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구매이슈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맑은 고딕" panose="020B0503020000020004" pitchFamily="50" charset="-127"/>
              <a:buChar char="-"/>
            </a:pP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시스템폰트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무료폰트 </a:t>
            </a:r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유료폰트 순</a:t>
            </a: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맑은 고딕" panose="020B0503020000020004" pitchFamily="50" charset="-127"/>
              <a:buChar char="-"/>
            </a:pPr>
            <a:endParaRPr lang="en-US" altLang="ko-KR" sz="1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8" name="Picture 6" descr="C:\Users\ux1\Desktop\roboto_fo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4345831"/>
            <a:ext cx="2328438" cy="199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x1\Desktop\20_fonts_droid_sans-1-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4" y="4345831"/>
            <a:ext cx="2489695" cy="90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271161" y="1120289"/>
            <a:ext cx="1176925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IOS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폰트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1161" y="3925508"/>
            <a:ext cx="1481688" cy="276999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330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폰트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 descr="C:\Users\ux1\Desktop\image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64" y="1483372"/>
            <a:ext cx="2393205" cy="7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x1\Desktop\2000px-Helvetica_Neue_typeface_weights.sv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2" b="25683"/>
          <a:stretch/>
        </p:blipFill>
        <p:spPr bwMode="auto">
          <a:xfrm>
            <a:off x="377447" y="1483372"/>
            <a:ext cx="2767859" cy="100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7" y="2648669"/>
            <a:ext cx="4279366" cy="9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161" y="152423"/>
            <a:ext cx="2211759" cy="369332"/>
          </a:xfrm>
        </p:spPr>
        <p:txBody>
          <a:bodyPr/>
          <a:lstStyle/>
          <a:p>
            <a:r>
              <a:rPr lang="en-US" altLang="ko-KR" dirty="0"/>
              <a:t>01. Common guide</a:t>
            </a:r>
          </a:p>
        </p:txBody>
      </p:sp>
    </p:spTree>
    <p:extLst>
      <p:ext uri="{BB962C8B-B14F-4D97-AF65-F5344CB8AC3E}">
        <p14:creationId xmlns:p14="http://schemas.microsoft.com/office/powerpoint/2010/main" val="135331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4330</TotalTime>
  <Words>1357</Words>
  <Application>Microsoft Office PowerPoint</Application>
  <PresentationFormat>A4 용지(210x297mm)</PresentationFormat>
  <Paragraphs>492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굴림</vt:lpstr>
      <vt:lpstr>Arial</vt:lpstr>
      <vt:lpstr>Trebuchet MS</vt:lpstr>
      <vt:lpstr>Wingdings 2</vt:lpstr>
      <vt:lpstr>Calibri</vt:lpstr>
      <vt:lpstr>나눔바른고딕</vt:lpstr>
      <vt:lpstr>맑은 고딕</vt:lpstr>
      <vt:lpstr>나눔스퀘어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:)</vt:lpstr>
    </vt:vector>
  </TitlesOfParts>
  <Company>ux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uracle_ux</dc:creator>
  <cp:lastModifiedBy>김영진</cp:lastModifiedBy>
  <cp:revision>344</cp:revision>
  <dcterms:created xsi:type="dcterms:W3CDTF">2015-08-17T00:27:18Z</dcterms:created>
  <dcterms:modified xsi:type="dcterms:W3CDTF">2021-07-08T06:48:51Z</dcterms:modified>
</cp:coreProperties>
</file>